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5" r:id="rId10"/>
    <p:sldId id="266"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1768" autoAdjust="0"/>
  </p:normalViewPr>
  <p:slideViewPr>
    <p:cSldViewPr snapToGrid="0">
      <p:cViewPr varScale="1">
        <p:scale>
          <a:sx n="56" d="100"/>
          <a:sy n="56"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64EA98-D11C-4FC8-9F87-DA87611E2C3B}" type="datetimeFigureOut">
              <a:rPr lang="en-US" smtClean="0"/>
              <a:t>28-Feb-19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827799-033F-4189-900E-2500905D0E5F}" type="slidenum">
              <a:rPr lang="en-US" smtClean="0"/>
              <a:t>‹#›</a:t>
            </a:fld>
            <a:endParaRPr lang="en-US"/>
          </a:p>
        </p:txBody>
      </p:sp>
    </p:spTree>
    <p:extLst>
      <p:ext uri="{BB962C8B-B14F-4D97-AF65-F5344CB8AC3E}">
        <p14:creationId xmlns:p14="http://schemas.microsoft.com/office/powerpoint/2010/main" val="5654841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Brand personality simply refers to the personification of a brand (</a:t>
            </a:r>
            <a:r>
              <a:rPr lang="en-US" dirty="0" err="1"/>
              <a:t>Pahwa</a:t>
            </a:r>
            <a:r>
              <a:rPr lang="en-US" dirty="0"/>
              <a:t>, 2018). A brand personality can be described as a set of humanistic features ascribed or assigned to a brand. Such traits and characteristic can include caring, honest, unique among others (</a:t>
            </a:r>
            <a:r>
              <a:rPr lang="en-US" dirty="0" err="1"/>
              <a:t>Pahwa</a:t>
            </a:r>
            <a:r>
              <a:rPr lang="en-US" dirty="0"/>
              <a:t>, 2018). These humanistic traits emanate from the way the brand is marketed. They can also emanate from the packaging of the brand products and the presentation of the brand to the market. Some define brand personality as the consumer’s perception towards the brand beyond the benefits of the brand to the customer (</a:t>
            </a: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Gandhi, 2014)</a:t>
            </a:r>
            <a:r>
              <a:rPr lang="en-US" dirty="0"/>
              <a:t>.</a:t>
            </a:r>
          </a:p>
        </p:txBody>
      </p:sp>
      <p:sp>
        <p:nvSpPr>
          <p:cNvPr id="4" name="Slide Number Placeholder 3"/>
          <p:cNvSpPr>
            <a:spLocks noGrp="1"/>
          </p:cNvSpPr>
          <p:nvPr>
            <p:ph type="sldNum" sz="quarter" idx="5"/>
          </p:nvPr>
        </p:nvSpPr>
        <p:spPr/>
        <p:txBody>
          <a:bodyPr/>
          <a:lstStyle/>
          <a:p>
            <a:fld id="{A1827799-033F-4189-900E-2500905D0E5F}" type="slidenum">
              <a:rPr lang="en-US" smtClean="0"/>
              <a:t>2</a:t>
            </a:fld>
            <a:endParaRPr lang="en-US"/>
          </a:p>
        </p:txBody>
      </p:sp>
    </p:spTree>
    <p:extLst>
      <p:ext uri="{BB962C8B-B14F-4D97-AF65-F5344CB8AC3E}">
        <p14:creationId xmlns:p14="http://schemas.microsoft.com/office/powerpoint/2010/main" val="1535699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Developing a brand personality is one of the hardest things that organizations face and Coca-Cola is no exception. After developing a brand personality, it is even more difficult to maintain it because of the changing consumer perceptions towards the brand (Gandhi, 2014). Coca Cola uses its product to develop and maintain its brand personality. Through the consistent production of non-alcoholic drinks and engaging in production of pure and enhanced mineral water, the consumer perception toward the brand has continued to be positive. Another strategy used to develop and maintain brand personality by Coca Cola is conducting research and incorporating the needs of the customers in the production. This bundled with consistency ensured a firm brand personality of Coca Cola.</a:t>
            </a:r>
          </a:p>
        </p:txBody>
      </p:sp>
      <p:sp>
        <p:nvSpPr>
          <p:cNvPr id="4" name="Slide Number Placeholder 3"/>
          <p:cNvSpPr>
            <a:spLocks noGrp="1"/>
          </p:cNvSpPr>
          <p:nvPr>
            <p:ph type="sldNum" sz="quarter" idx="5"/>
          </p:nvPr>
        </p:nvSpPr>
        <p:spPr/>
        <p:txBody>
          <a:bodyPr/>
          <a:lstStyle/>
          <a:p>
            <a:fld id="{A1827799-033F-4189-900E-2500905D0E5F}" type="slidenum">
              <a:rPr lang="en-US" smtClean="0"/>
              <a:t>3</a:t>
            </a:fld>
            <a:endParaRPr lang="en-US"/>
          </a:p>
        </p:txBody>
      </p:sp>
    </p:spTree>
    <p:extLst>
      <p:ext uri="{BB962C8B-B14F-4D97-AF65-F5344CB8AC3E}">
        <p14:creationId xmlns:p14="http://schemas.microsoft.com/office/powerpoint/2010/main" val="22795060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Taste the feeling is one of the epic advertisements that have thrilled people all over the world (Coca Cola, 2016). It communicates a brand personality of excitement and cheerful.</a:t>
            </a:r>
          </a:p>
          <a:p>
            <a:r>
              <a:rPr lang="en-US" dirty="0"/>
              <a:t>The advert was used across the world to market and promote the coca cola product, specifically the Coca Cola  soda also known as coke. In the add, different people are depicted enjoying the feeling by drinking the coca cola soda. The ad shows how people are having fun and excitement and how the soda strengthens love between people and how it brings happiness.</a:t>
            </a:r>
          </a:p>
        </p:txBody>
      </p:sp>
      <p:sp>
        <p:nvSpPr>
          <p:cNvPr id="4" name="Slide Number Placeholder 3"/>
          <p:cNvSpPr>
            <a:spLocks noGrp="1"/>
          </p:cNvSpPr>
          <p:nvPr>
            <p:ph type="sldNum" sz="quarter" idx="5"/>
          </p:nvPr>
        </p:nvSpPr>
        <p:spPr/>
        <p:txBody>
          <a:bodyPr/>
          <a:lstStyle/>
          <a:p>
            <a:fld id="{A1827799-033F-4189-900E-2500905D0E5F}" type="slidenum">
              <a:rPr lang="en-US" smtClean="0"/>
              <a:t>4</a:t>
            </a:fld>
            <a:endParaRPr lang="en-US"/>
          </a:p>
        </p:txBody>
      </p:sp>
    </p:spTree>
    <p:extLst>
      <p:ext uri="{BB962C8B-B14F-4D97-AF65-F5344CB8AC3E}">
        <p14:creationId xmlns:p14="http://schemas.microsoft.com/office/powerpoint/2010/main" val="3113521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video advert that can be found on YouTube by following the URL link in the previous slide. It encourages you to taste the feeling.</a:t>
            </a:r>
          </a:p>
          <a:p>
            <a:r>
              <a:rPr lang="en-US" dirty="0"/>
              <a:t>This campaign was rolled out in 2016 under the tagline “Open Happiness” which was used to advertise the product across various continents of the world.</a:t>
            </a:r>
          </a:p>
        </p:txBody>
      </p:sp>
      <p:sp>
        <p:nvSpPr>
          <p:cNvPr id="4" name="Slide Number Placeholder 3"/>
          <p:cNvSpPr>
            <a:spLocks noGrp="1"/>
          </p:cNvSpPr>
          <p:nvPr>
            <p:ph type="sldNum" sz="quarter" idx="5"/>
          </p:nvPr>
        </p:nvSpPr>
        <p:spPr/>
        <p:txBody>
          <a:bodyPr/>
          <a:lstStyle/>
          <a:p>
            <a:fld id="{A1827799-033F-4189-900E-2500905D0E5F}" type="slidenum">
              <a:rPr lang="en-US" smtClean="0"/>
              <a:t>5</a:t>
            </a:fld>
            <a:endParaRPr lang="en-US"/>
          </a:p>
        </p:txBody>
      </p:sp>
    </p:spTree>
    <p:extLst>
      <p:ext uri="{BB962C8B-B14F-4D97-AF65-F5344CB8AC3E}">
        <p14:creationId xmlns:p14="http://schemas.microsoft.com/office/powerpoint/2010/main" val="42859977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“Taste the Feeling” ad communicates a number of brand personalities. First, the advert depicts the brand as hones in the sense that it truly gives its consumers the happiness they are looking for in a soft drink. Since the brand is honest, it creates cheerful moments in the lives of the consumers. Therefore, the brand is reliable because people can rely on it to bring happiness in their lives and strengthen the love between them. The ad also depicts the coca cola brand as charming and successfully that everybody that tastes it opens a world of happiness in his or her life.</a:t>
            </a:r>
          </a:p>
        </p:txBody>
      </p:sp>
      <p:sp>
        <p:nvSpPr>
          <p:cNvPr id="4" name="Slide Number Placeholder 3"/>
          <p:cNvSpPr>
            <a:spLocks noGrp="1"/>
          </p:cNvSpPr>
          <p:nvPr>
            <p:ph type="sldNum" sz="quarter" idx="5"/>
          </p:nvPr>
        </p:nvSpPr>
        <p:spPr/>
        <p:txBody>
          <a:bodyPr/>
          <a:lstStyle/>
          <a:p>
            <a:fld id="{A1827799-033F-4189-900E-2500905D0E5F}" type="slidenum">
              <a:rPr lang="en-US" smtClean="0"/>
              <a:t>6</a:t>
            </a:fld>
            <a:endParaRPr lang="en-US"/>
          </a:p>
        </p:txBody>
      </p:sp>
    </p:spTree>
    <p:extLst>
      <p:ext uri="{BB962C8B-B14F-4D97-AF65-F5344CB8AC3E}">
        <p14:creationId xmlns:p14="http://schemas.microsoft.com/office/powerpoint/2010/main" val="139506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Sincerity dimension-the product personalities communicated include honest and cheerful (</a:t>
            </a: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Gandhi, 2014).</a:t>
            </a:r>
            <a:endParaRPr lang="en-US" dirty="0"/>
          </a:p>
          <a:p>
            <a:r>
              <a:rPr lang="en-US" dirty="0"/>
              <a:t>Under Excitement dimension-the brand personality depicted are spirited and imaginative (</a:t>
            </a: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Gandhi, 2014).</a:t>
            </a:r>
            <a:endParaRPr lang="en-US" dirty="0"/>
          </a:p>
          <a:p>
            <a:r>
              <a:rPr lang="en-US" dirty="0"/>
              <a:t>Under Competence dimension-the brand personality depicted in the ad are reliable and successful (</a:t>
            </a: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Gandhi, 2014).</a:t>
            </a:r>
            <a:endParaRPr lang="en-US" dirty="0"/>
          </a:p>
          <a:p>
            <a:r>
              <a:rPr lang="en-US" dirty="0"/>
              <a:t>Under Sophistication dimension-the brand personality depicted include charming (</a:t>
            </a:r>
            <a:r>
              <a:rPr kumimoji="0" lang="en-US" sz="2000" b="0" i="0" u="none" strike="noStrike" kern="1200" cap="none" spc="0" normalizeH="0" baseline="0" noProof="0" dirty="0">
                <a:ln>
                  <a:noFill/>
                </a:ln>
                <a:solidFill>
                  <a:prstClr val="black"/>
                </a:solidFill>
                <a:effectLst/>
                <a:uLnTx/>
                <a:uFillTx/>
                <a:latin typeface="Tw Cen MT" panose="020B0602020104020603"/>
                <a:ea typeface="+mn-ea"/>
                <a:cs typeface="+mn-cs"/>
              </a:rPr>
              <a:t>Gandhi, 2014).</a:t>
            </a:r>
            <a:endParaRPr lang="en-US" dirty="0"/>
          </a:p>
        </p:txBody>
      </p:sp>
      <p:sp>
        <p:nvSpPr>
          <p:cNvPr id="4" name="Slide Number Placeholder 3"/>
          <p:cNvSpPr>
            <a:spLocks noGrp="1"/>
          </p:cNvSpPr>
          <p:nvPr>
            <p:ph type="sldNum" sz="quarter" idx="5"/>
          </p:nvPr>
        </p:nvSpPr>
        <p:spPr/>
        <p:txBody>
          <a:bodyPr/>
          <a:lstStyle/>
          <a:p>
            <a:fld id="{A1827799-033F-4189-900E-2500905D0E5F}" type="slidenum">
              <a:rPr lang="en-US" smtClean="0"/>
              <a:t>7</a:t>
            </a:fld>
            <a:endParaRPr lang="en-US"/>
          </a:p>
        </p:txBody>
      </p:sp>
    </p:spTree>
    <p:extLst>
      <p:ext uri="{BB962C8B-B14F-4D97-AF65-F5344CB8AC3E}">
        <p14:creationId xmlns:p14="http://schemas.microsoft.com/office/powerpoint/2010/main" val="3324437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imagery is the main technique used in the “Taste the Feeling” advert of Coca Cola. The users are depicted having fun, enjoying and opening a world of happiness by drinking the coca cola soda. Various celebrities such as musicians are also used to endorse the brand (there is a section in add showing a music </a:t>
            </a:r>
            <a:r>
              <a:rPr lang="en-US" dirty="0" err="1"/>
              <a:t>drumist</a:t>
            </a:r>
            <a:r>
              <a:rPr lang="en-US" dirty="0"/>
              <a:t> having fun with funs as he drums the beats after drinking a coca cola). The techniques link to the brand personalities of charming and carful and reliable as well as successful among other personalities.</a:t>
            </a:r>
          </a:p>
        </p:txBody>
      </p:sp>
      <p:sp>
        <p:nvSpPr>
          <p:cNvPr id="4" name="Slide Number Placeholder 3"/>
          <p:cNvSpPr>
            <a:spLocks noGrp="1"/>
          </p:cNvSpPr>
          <p:nvPr>
            <p:ph type="sldNum" sz="quarter" idx="5"/>
          </p:nvPr>
        </p:nvSpPr>
        <p:spPr/>
        <p:txBody>
          <a:bodyPr/>
          <a:lstStyle/>
          <a:p>
            <a:fld id="{A1827799-033F-4189-900E-2500905D0E5F}" type="slidenum">
              <a:rPr lang="en-US" smtClean="0"/>
              <a:t>8</a:t>
            </a:fld>
            <a:endParaRPr lang="en-US"/>
          </a:p>
        </p:txBody>
      </p:sp>
    </p:spTree>
    <p:extLst>
      <p:ext uri="{BB962C8B-B14F-4D97-AF65-F5344CB8AC3E}">
        <p14:creationId xmlns:p14="http://schemas.microsoft.com/office/powerpoint/2010/main" val="38302852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900" b="0" i="0" u="none" strike="noStrike" kern="1200" cap="none" spc="0" normalizeH="0" baseline="0" noProof="0" dirty="0">
                <a:ln>
                  <a:noFill/>
                </a:ln>
                <a:solidFill>
                  <a:prstClr val="black"/>
                </a:solidFill>
                <a:effectLst/>
                <a:uLnTx/>
                <a:uFillTx/>
                <a:latin typeface="Tw Cen MT" panose="020B0602020104020603"/>
                <a:ea typeface="+mn-ea"/>
                <a:cs typeface="+mn-cs"/>
              </a:rPr>
              <a:t>he brand personality of Coca Cola impacts competitive positioning by ensuring that the brand has a close connection with its consumers and therefore winning loyalty among customers and making it difficult for them to shift to other brands such as Pepsi. This way, Coca Cola fights of competition from other brands in the market and establishes itself as a strong global brand that in not bowing to competition pressure any time soon. The connection with customers ensures the brand is competitive and consistent.</a:t>
            </a:r>
            <a:endParaRPr lang="en-US" dirty="0"/>
          </a:p>
        </p:txBody>
      </p:sp>
      <p:sp>
        <p:nvSpPr>
          <p:cNvPr id="4" name="Slide Number Placeholder 3"/>
          <p:cNvSpPr>
            <a:spLocks noGrp="1"/>
          </p:cNvSpPr>
          <p:nvPr>
            <p:ph type="sldNum" sz="quarter" idx="5"/>
          </p:nvPr>
        </p:nvSpPr>
        <p:spPr/>
        <p:txBody>
          <a:bodyPr/>
          <a:lstStyle/>
          <a:p>
            <a:fld id="{A1827799-033F-4189-900E-2500905D0E5F}" type="slidenum">
              <a:rPr lang="en-US" smtClean="0"/>
              <a:t>9</a:t>
            </a:fld>
            <a:endParaRPr lang="en-US"/>
          </a:p>
        </p:txBody>
      </p:sp>
    </p:spTree>
    <p:extLst>
      <p:ext uri="{BB962C8B-B14F-4D97-AF65-F5344CB8AC3E}">
        <p14:creationId xmlns:p14="http://schemas.microsoft.com/office/powerpoint/2010/main" val="5927945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28-Feb-19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28-Feb-19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28-Feb-19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28-Feb-19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28-Feb-19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28-Feb-19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28-Feb-19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28-Feb-19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28-Feb-19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28-Feb-19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28-Feb-19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28-Feb-19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28-Feb-19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28-Feb-19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28-Feb-19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28-Feb-19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28-Feb-19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28-Feb-19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tqXKjbtCtx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feedough.com/brand-personality-definition-examples/" TargetMode="External"/><Relationship Id="rId2" Type="http://schemas.openxmlformats.org/officeDocument/2006/relationships/hyperlink" Target="https://www.youtube.com/watch?v=tqXKjbtCtx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8B6C9-840B-49B9-A013-88C9957D07BF}"/>
              </a:ext>
            </a:extLst>
          </p:cNvPr>
          <p:cNvSpPr>
            <a:spLocks noGrp="1"/>
          </p:cNvSpPr>
          <p:nvPr>
            <p:ph type="ctrTitle"/>
          </p:nvPr>
        </p:nvSpPr>
        <p:spPr>
          <a:xfrm>
            <a:off x="1751012" y="1300786"/>
            <a:ext cx="8689976" cy="1839230"/>
          </a:xfrm>
        </p:spPr>
        <p:txBody>
          <a:bodyPr>
            <a:normAutofit/>
          </a:bodyPr>
          <a:lstStyle/>
          <a:p>
            <a:r>
              <a:rPr lang="en-US" sz="3600" dirty="0">
                <a:solidFill>
                  <a:srgbClr val="002060"/>
                </a:solidFill>
                <a:latin typeface="Times New Roman" panose="02020603050405020304" pitchFamily="18" charset="0"/>
                <a:cs typeface="Times New Roman" panose="02020603050405020304" pitchFamily="18" charset="0"/>
              </a:rPr>
              <a:t>BRAND PERSONALITY PRESENTATION: COCA COLA</a:t>
            </a:r>
          </a:p>
        </p:txBody>
      </p:sp>
      <p:sp>
        <p:nvSpPr>
          <p:cNvPr id="3" name="Subtitle 2">
            <a:extLst>
              <a:ext uri="{FF2B5EF4-FFF2-40B4-BE49-F238E27FC236}">
                <a16:creationId xmlns:a16="http://schemas.microsoft.com/office/drawing/2014/main" id="{183A8767-A79E-4857-A7AD-EE8BC6C7B870}"/>
              </a:ext>
            </a:extLst>
          </p:cNvPr>
          <p:cNvSpPr>
            <a:spLocks noGrp="1"/>
          </p:cNvSpPr>
          <p:nvPr>
            <p:ph type="subTitle" idx="1"/>
          </p:nvPr>
        </p:nvSpPr>
        <p:spPr>
          <a:xfrm>
            <a:off x="1751012" y="3717985"/>
            <a:ext cx="8689976" cy="1371599"/>
          </a:xfrm>
        </p:spPr>
        <p:txBody>
          <a:bodyPr/>
          <a:lstStyle/>
          <a:p>
            <a:r>
              <a:rPr lang="en-US" dirty="0">
                <a:solidFill>
                  <a:srgbClr val="00B0F0"/>
                </a:solidFill>
                <a:latin typeface="Times New Roman" panose="02020603050405020304" pitchFamily="18" charset="0"/>
                <a:cs typeface="Times New Roman" panose="02020603050405020304" pitchFamily="18" charset="0"/>
              </a:rPr>
              <a:t>BY (Insert your name here)</a:t>
            </a:r>
          </a:p>
        </p:txBody>
      </p:sp>
    </p:spTree>
    <p:extLst>
      <p:ext uri="{BB962C8B-B14F-4D97-AF65-F5344CB8AC3E}">
        <p14:creationId xmlns:p14="http://schemas.microsoft.com/office/powerpoint/2010/main" val="4182531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9BA980-7474-46A1-8849-001380659412}"/>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E7DD2890-2D22-42E2-9618-0DF484B198D3}"/>
              </a:ext>
            </a:extLst>
          </p:cNvPr>
          <p:cNvSpPr>
            <a:spLocks noGrp="1"/>
          </p:cNvSpPr>
          <p:nvPr>
            <p:ph sz="quarter" idx="13"/>
          </p:nvPr>
        </p:nvSpPr>
        <p:spPr/>
        <p:txBody>
          <a:bodyPr/>
          <a:lstStyle/>
          <a:p>
            <a:r>
              <a:rPr lang="en-US" cap="none" dirty="0"/>
              <a:t>Just like humans, brands have personalities which enables them to connect with their customers.</a:t>
            </a:r>
          </a:p>
          <a:p>
            <a:r>
              <a:rPr lang="en-US" cap="none" dirty="0"/>
              <a:t>They can be traits which are humanistic in nature</a:t>
            </a:r>
          </a:p>
          <a:p>
            <a:r>
              <a:rPr lang="en-US" cap="none" dirty="0"/>
              <a:t>Brand personalities are a result of the marketing mix, packaging and the perception of the customers towards the brand.</a:t>
            </a:r>
          </a:p>
          <a:p>
            <a:r>
              <a:rPr lang="en-US" cap="none" dirty="0"/>
              <a:t>Brand personalities also emanate from the benefits the customers attach to the brands.</a:t>
            </a:r>
          </a:p>
        </p:txBody>
      </p:sp>
    </p:spTree>
    <p:extLst>
      <p:ext uri="{BB962C8B-B14F-4D97-AF65-F5344CB8AC3E}">
        <p14:creationId xmlns:p14="http://schemas.microsoft.com/office/powerpoint/2010/main" val="3543949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51E12-3AA6-4B79-A77D-B2FAE5F84E0D}"/>
              </a:ext>
            </a:extLst>
          </p:cNvPr>
          <p:cNvSpPr>
            <a:spLocks noGrp="1"/>
          </p:cNvSpPr>
          <p:nvPr>
            <p:ph type="title"/>
          </p:nvPr>
        </p:nvSpPr>
        <p:spPr/>
        <p:txBody>
          <a:bodyPr/>
          <a:lstStyle/>
          <a:p>
            <a:r>
              <a:rPr lang="en-US" dirty="0"/>
              <a:t>How Coca cola develops its brand personality</a:t>
            </a:r>
          </a:p>
        </p:txBody>
      </p:sp>
      <p:sp>
        <p:nvSpPr>
          <p:cNvPr id="3" name="Content Placeholder 2">
            <a:extLst>
              <a:ext uri="{FF2B5EF4-FFF2-40B4-BE49-F238E27FC236}">
                <a16:creationId xmlns:a16="http://schemas.microsoft.com/office/drawing/2014/main" id="{C6897CB9-7AFC-4CF7-939A-B08CE9570081}"/>
              </a:ext>
            </a:extLst>
          </p:cNvPr>
          <p:cNvSpPr>
            <a:spLocks noGrp="1"/>
          </p:cNvSpPr>
          <p:nvPr>
            <p:ph sz="quarter" idx="13"/>
          </p:nvPr>
        </p:nvSpPr>
        <p:spPr/>
        <p:txBody>
          <a:bodyPr/>
          <a:lstStyle/>
          <a:p>
            <a:r>
              <a:rPr lang="en-US" cap="none" dirty="0"/>
              <a:t>Coca-Coca develops its brand personality through its products.</a:t>
            </a:r>
          </a:p>
          <a:p>
            <a:r>
              <a:rPr lang="en-US" cap="none" dirty="0"/>
              <a:t>It also develops its brand personality through the marketing strategies.</a:t>
            </a:r>
          </a:p>
          <a:p>
            <a:r>
              <a:rPr lang="en-US" cap="none" dirty="0"/>
              <a:t>Incorporation of customer wants and ideas in the production of brand products.</a:t>
            </a:r>
          </a:p>
          <a:p>
            <a:r>
              <a:rPr lang="en-US" cap="none" dirty="0"/>
              <a:t>Ensuring consistency and keeping to the line of production</a:t>
            </a:r>
          </a:p>
          <a:p>
            <a:endParaRPr lang="en-US" cap="none" dirty="0"/>
          </a:p>
        </p:txBody>
      </p:sp>
    </p:spTree>
    <p:extLst>
      <p:ext uri="{BB962C8B-B14F-4D97-AF65-F5344CB8AC3E}">
        <p14:creationId xmlns:p14="http://schemas.microsoft.com/office/powerpoint/2010/main" val="3680075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6B441-1531-4EA9-BAC5-96F8A6E5D9F0}"/>
              </a:ext>
            </a:extLst>
          </p:cNvPr>
          <p:cNvSpPr>
            <a:spLocks noGrp="1"/>
          </p:cNvSpPr>
          <p:nvPr>
            <p:ph type="title"/>
          </p:nvPr>
        </p:nvSpPr>
        <p:spPr>
          <a:xfrm>
            <a:off x="913775" y="618518"/>
            <a:ext cx="10364451" cy="1365558"/>
          </a:xfrm>
        </p:spPr>
        <p:txBody>
          <a:bodyPr/>
          <a:lstStyle/>
          <a:p>
            <a:r>
              <a:rPr lang="en-US" dirty="0"/>
              <a:t>Coca cola ad</a:t>
            </a:r>
          </a:p>
        </p:txBody>
      </p:sp>
      <p:sp>
        <p:nvSpPr>
          <p:cNvPr id="3" name="Content Placeholder 2">
            <a:extLst>
              <a:ext uri="{FF2B5EF4-FFF2-40B4-BE49-F238E27FC236}">
                <a16:creationId xmlns:a16="http://schemas.microsoft.com/office/drawing/2014/main" id="{00DB4F26-E877-43BE-B650-DBFEA2F2B1BD}"/>
              </a:ext>
            </a:extLst>
          </p:cNvPr>
          <p:cNvSpPr>
            <a:spLocks noGrp="1"/>
          </p:cNvSpPr>
          <p:nvPr>
            <p:ph sz="quarter" idx="13"/>
          </p:nvPr>
        </p:nvSpPr>
        <p:spPr/>
        <p:txBody>
          <a:bodyPr/>
          <a:lstStyle/>
          <a:p>
            <a:r>
              <a:rPr lang="en-US" cap="none" dirty="0"/>
              <a:t>Taste the feeling is one of the Coca Cola ads with strong brand personality</a:t>
            </a:r>
          </a:p>
          <a:p>
            <a:r>
              <a:rPr lang="en-US" cap="none" dirty="0"/>
              <a:t>The add was used to market the coke product of coca cola across the world.</a:t>
            </a:r>
          </a:p>
          <a:p>
            <a:r>
              <a:rPr lang="en-US" cap="none" dirty="0"/>
              <a:t>With this ad depicts strong brand personalities such as honest, cheerful, reliable, honest successful, charming and spirited.</a:t>
            </a:r>
          </a:p>
          <a:p>
            <a:r>
              <a:rPr lang="en-US" cap="none" dirty="0"/>
              <a:t>This is an add that expresses the feeling of people as they drink a Coca Cola product and how the product is experienced by diverse people across the world.</a:t>
            </a:r>
          </a:p>
          <a:p>
            <a:r>
              <a:rPr lang="en-US" cap="none" dirty="0"/>
              <a:t>The link to the ad is </a:t>
            </a:r>
            <a:r>
              <a:rPr lang="en-US" cap="none" dirty="0">
                <a:hlinkClick r:id="rId3"/>
              </a:rPr>
              <a:t>https://www.youtube.com/watch?v=tqXKjbtCtxg</a:t>
            </a:r>
            <a:endParaRPr lang="en-US" cap="none" dirty="0"/>
          </a:p>
          <a:p>
            <a:endParaRPr lang="en-US" cap="none" dirty="0"/>
          </a:p>
        </p:txBody>
      </p:sp>
    </p:spTree>
    <p:extLst>
      <p:ext uri="{BB962C8B-B14F-4D97-AF65-F5344CB8AC3E}">
        <p14:creationId xmlns:p14="http://schemas.microsoft.com/office/powerpoint/2010/main" val="6167051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F45EE-0B42-410A-A936-ED9407BD563D}"/>
              </a:ext>
            </a:extLst>
          </p:cNvPr>
          <p:cNvSpPr>
            <a:spLocks noGrp="1"/>
          </p:cNvSpPr>
          <p:nvPr>
            <p:ph type="title"/>
          </p:nvPr>
        </p:nvSpPr>
        <p:spPr>
          <a:xfrm>
            <a:off x="913775" y="618518"/>
            <a:ext cx="10364451" cy="658191"/>
          </a:xfrm>
        </p:spPr>
        <p:txBody>
          <a:bodyPr/>
          <a:lstStyle/>
          <a:p>
            <a:r>
              <a:rPr lang="en-US" dirty="0"/>
              <a:t>The ‘taste the feeling’ advert</a:t>
            </a:r>
          </a:p>
        </p:txBody>
      </p:sp>
      <p:pic>
        <p:nvPicPr>
          <p:cNvPr id="4" name="Coca-Cola_ Taste the Feeling">
            <a:hlinkClick r:id="" action="ppaction://media"/>
            <a:extLst>
              <a:ext uri="{FF2B5EF4-FFF2-40B4-BE49-F238E27FC236}">
                <a16:creationId xmlns:a16="http://schemas.microsoft.com/office/drawing/2014/main" id="{74126636-2227-4C77-B43D-72D71B55B259}"/>
              </a:ext>
            </a:extLst>
          </p:cNvPr>
          <p:cNvPicPr>
            <a:picLocks noGrp="1" noChangeAspect="1"/>
          </p:cNvPicPr>
          <p:nvPr>
            <p:ph sz="quarter" idx="13"/>
            <a:videoFile r:link="rId2"/>
            <p:extLst>
              <p:ext uri="{DAA4B4D4-6D71-4841-9C94-3DE7FCFB9230}">
                <p14:media xmlns:p14="http://schemas.microsoft.com/office/powerpoint/2010/main" r:embed="rId1"/>
              </p:ext>
            </p:extLst>
          </p:nvPr>
        </p:nvPicPr>
        <p:blipFill>
          <a:blip r:embed="rId5"/>
          <a:stretch>
            <a:fillRect/>
          </a:stretch>
        </p:blipFill>
        <p:spPr>
          <a:xfrm>
            <a:off x="2363638" y="1483743"/>
            <a:ext cx="7798279" cy="4307457"/>
          </a:xfrm>
        </p:spPr>
      </p:pic>
    </p:spTree>
    <p:extLst>
      <p:ext uri="{BB962C8B-B14F-4D97-AF65-F5344CB8AC3E}">
        <p14:creationId xmlns:p14="http://schemas.microsoft.com/office/powerpoint/2010/main" val="1482424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4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82C32-0256-4A5C-9B67-B3077EBAF942}"/>
              </a:ext>
            </a:extLst>
          </p:cNvPr>
          <p:cNvSpPr>
            <a:spLocks noGrp="1"/>
          </p:cNvSpPr>
          <p:nvPr>
            <p:ph type="title"/>
          </p:nvPr>
        </p:nvSpPr>
        <p:spPr/>
        <p:txBody>
          <a:bodyPr/>
          <a:lstStyle/>
          <a:p>
            <a:r>
              <a:rPr lang="en-US" dirty="0"/>
              <a:t>Brand Personality in the ad</a:t>
            </a:r>
          </a:p>
        </p:txBody>
      </p:sp>
      <p:sp>
        <p:nvSpPr>
          <p:cNvPr id="3" name="Content Placeholder 2">
            <a:extLst>
              <a:ext uri="{FF2B5EF4-FFF2-40B4-BE49-F238E27FC236}">
                <a16:creationId xmlns:a16="http://schemas.microsoft.com/office/drawing/2014/main" id="{7640346F-4952-40D1-8309-B1F3A2280EC6}"/>
              </a:ext>
            </a:extLst>
          </p:cNvPr>
          <p:cNvSpPr>
            <a:spLocks noGrp="1"/>
          </p:cNvSpPr>
          <p:nvPr>
            <p:ph sz="quarter" idx="13"/>
          </p:nvPr>
        </p:nvSpPr>
        <p:spPr/>
        <p:txBody>
          <a:bodyPr/>
          <a:lstStyle/>
          <a:p>
            <a:pPr marL="0" indent="0">
              <a:buNone/>
            </a:pPr>
            <a:r>
              <a:rPr lang="en-US" cap="none" dirty="0"/>
              <a:t>The brand personalities communicated by the advert include the following:</a:t>
            </a:r>
          </a:p>
          <a:p>
            <a:pPr lvl="1">
              <a:buFont typeface="Wingdings" panose="05000000000000000000" pitchFamily="2" charset="2"/>
              <a:buChar char="v"/>
            </a:pPr>
            <a:r>
              <a:rPr lang="en-US" cap="none" dirty="0"/>
              <a:t>Honest</a:t>
            </a:r>
          </a:p>
          <a:p>
            <a:pPr lvl="1">
              <a:buFont typeface="Wingdings" panose="05000000000000000000" pitchFamily="2" charset="2"/>
              <a:buChar char="v"/>
            </a:pPr>
            <a:r>
              <a:rPr lang="en-US" cap="none" dirty="0"/>
              <a:t>Cheerful</a:t>
            </a:r>
          </a:p>
          <a:p>
            <a:pPr lvl="1">
              <a:buFont typeface="Wingdings" panose="05000000000000000000" pitchFamily="2" charset="2"/>
              <a:buChar char="v"/>
            </a:pPr>
            <a:r>
              <a:rPr lang="en-US" cap="none" dirty="0"/>
              <a:t>Reliable</a:t>
            </a:r>
          </a:p>
          <a:p>
            <a:pPr lvl="1">
              <a:buFont typeface="Wingdings" panose="05000000000000000000" pitchFamily="2" charset="2"/>
              <a:buChar char="v"/>
            </a:pPr>
            <a:r>
              <a:rPr lang="en-US" cap="none" dirty="0"/>
              <a:t>Successful, and</a:t>
            </a:r>
          </a:p>
          <a:p>
            <a:pPr lvl="1">
              <a:buFont typeface="Wingdings" panose="05000000000000000000" pitchFamily="2" charset="2"/>
              <a:buChar char="v"/>
            </a:pPr>
            <a:r>
              <a:rPr lang="en-US" cap="none" dirty="0"/>
              <a:t>Charming</a:t>
            </a:r>
          </a:p>
          <a:p>
            <a:pPr>
              <a:buFont typeface="Wingdings" panose="05000000000000000000" pitchFamily="2" charset="2"/>
              <a:buChar char="v"/>
            </a:pPr>
            <a:endParaRPr lang="en-US" cap="none" dirty="0"/>
          </a:p>
          <a:p>
            <a:pPr marL="0" indent="0">
              <a:buNone/>
            </a:pPr>
            <a:endParaRPr lang="en-US" cap="none" dirty="0"/>
          </a:p>
        </p:txBody>
      </p:sp>
    </p:spTree>
    <p:extLst>
      <p:ext uri="{BB962C8B-B14F-4D97-AF65-F5344CB8AC3E}">
        <p14:creationId xmlns:p14="http://schemas.microsoft.com/office/powerpoint/2010/main" val="179695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C3D7D-D30A-4C2A-BEF3-D6712D17BEED}"/>
              </a:ext>
            </a:extLst>
          </p:cNvPr>
          <p:cNvSpPr>
            <a:spLocks noGrp="1"/>
          </p:cNvSpPr>
          <p:nvPr>
            <p:ph type="title"/>
          </p:nvPr>
        </p:nvSpPr>
        <p:spPr/>
        <p:txBody>
          <a:bodyPr/>
          <a:lstStyle/>
          <a:p>
            <a:r>
              <a:rPr lang="en-US" dirty="0"/>
              <a:t>Brand Personality in terms of the dimensions</a:t>
            </a:r>
          </a:p>
        </p:txBody>
      </p:sp>
      <p:sp>
        <p:nvSpPr>
          <p:cNvPr id="3" name="Content Placeholder 2">
            <a:extLst>
              <a:ext uri="{FF2B5EF4-FFF2-40B4-BE49-F238E27FC236}">
                <a16:creationId xmlns:a16="http://schemas.microsoft.com/office/drawing/2014/main" id="{7F3450E5-5A4B-4300-846C-C7F2C395F8DF}"/>
              </a:ext>
            </a:extLst>
          </p:cNvPr>
          <p:cNvSpPr>
            <a:spLocks noGrp="1"/>
          </p:cNvSpPr>
          <p:nvPr>
            <p:ph sz="quarter" idx="13"/>
          </p:nvPr>
        </p:nvSpPr>
        <p:spPr/>
        <p:txBody>
          <a:bodyPr/>
          <a:lstStyle/>
          <a:p>
            <a:r>
              <a:rPr lang="en-US" cap="none" dirty="0"/>
              <a:t>In terms of the dimensions used to measure brand personality, the Coca Cola Brand Personalities in the previous slide achieve the following:</a:t>
            </a:r>
          </a:p>
          <a:p>
            <a:pPr lvl="1">
              <a:buFont typeface="Wingdings" panose="05000000000000000000" pitchFamily="2" charset="2"/>
              <a:buChar char="v"/>
            </a:pPr>
            <a:r>
              <a:rPr lang="en-US" cap="none" dirty="0"/>
              <a:t>Sincerity</a:t>
            </a:r>
          </a:p>
          <a:p>
            <a:pPr lvl="1">
              <a:buFont typeface="Wingdings" panose="05000000000000000000" pitchFamily="2" charset="2"/>
              <a:buChar char="v"/>
            </a:pPr>
            <a:r>
              <a:rPr lang="en-US" cap="none" dirty="0"/>
              <a:t>Excitement</a:t>
            </a:r>
          </a:p>
          <a:p>
            <a:pPr lvl="1">
              <a:buFont typeface="Wingdings" panose="05000000000000000000" pitchFamily="2" charset="2"/>
              <a:buChar char="v"/>
            </a:pPr>
            <a:r>
              <a:rPr lang="en-US" cap="none" dirty="0"/>
              <a:t>Competence, and</a:t>
            </a:r>
          </a:p>
          <a:p>
            <a:pPr lvl="1">
              <a:buFont typeface="Wingdings" panose="05000000000000000000" pitchFamily="2" charset="2"/>
              <a:buChar char="v"/>
            </a:pPr>
            <a:r>
              <a:rPr lang="en-US" cap="none" dirty="0"/>
              <a:t>Sophistication.</a:t>
            </a:r>
          </a:p>
        </p:txBody>
      </p:sp>
    </p:spTree>
    <p:extLst>
      <p:ext uri="{BB962C8B-B14F-4D97-AF65-F5344CB8AC3E}">
        <p14:creationId xmlns:p14="http://schemas.microsoft.com/office/powerpoint/2010/main" val="2361369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557D-C01A-4EEA-BC2C-6722CE22BC2C}"/>
              </a:ext>
            </a:extLst>
          </p:cNvPr>
          <p:cNvSpPr>
            <a:spLocks noGrp="1"/>
          </p:cNvSpPr>
          <p:nvPr>
            <p:ph type="title"/>
          </p:nvPr>
        </p:nvSpPr>
        <p:spPr/>
        <p:txBody>
          <a:bodyPr/>
          <a:lstStyle/>
          <a:p>
            <a:r>
              <a:rPr lang="en-US" dirty="0"/>
              <a:t>Techniques used in the ad</a:t>
            </a:r>
          </a:p>
        </p:txBody>
      </p:sp>
      <p:sp>
        <p:nvSpPr>
          <p:cNvPr id="3" name="Content Placeholder 2">
            <a:extLst>
              <a:ext uri="{FF2B5EF4-FFF2-40B4-BE49-F238E27FC236}">
                <a16:creationId xmlns:a16="http://schemas.microsoft.com/office/drawing/2014/main" id="{26EB30BF-6BF7-43F6-B61E-FB7ABE4F2F02}"/>
              </a:ext>
            </a:extLst>
          </p:cNvPr>
          <p:cNvSpPr>
            <a:spLocks noGrp="1"/>
          </p:cNvSpPr>
          <p:nvPr>
            <p:ph sz="quarter" idx="13"/>
          </p:nvPr>
        </p:nvSpPr>
        <p:spPr/>
        <p:txBody>
          <a:bodyPr/>
          <a:lstStyle/>
          <a:p>
            <a:r>
              <a:rPr lang="en-US" cap="none" dirty="0"/>
              <a:t>The ad utilizes various techniques of marketing.</a:t>
            </a:r>
          </a:p>
          <a:p>
            <a:r>
              <a:rPr lang="en-US" cap="none" dirty="0"/>
              <a:t>One of the techniques is user imagery</a:t>
            </a:r>
          </a:p>
          <a:p>
            <a:r>
              <a:rPr lang="en-US" cap="none" dirty="0"/>
              <a:t>The other one is celebrity endorser.</a:t>
            </a:r>
          </a:p>
          <a:p>
            <a:r>
              <a:rPr lang="en-US" cap="none" dirty="0"/>
              <a:t>Executional factors as a strategy is also used in the ad.</a:t>
            </a:r>
          </a:p>
        </p:txBody>
      </p:sp>
    </p:spTree>
    <p:extLst>
      <p:ext uri="{BB962C8B-B14F-4D97-AF65-F5344CB8AC3E}">
        <p14:creationId xmlns:p14="http://schemas.microsoft.com/office/powerpoint/2010/main" val="3374284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1F581-C063-4E66-9431-94490F9D916F}"/>
              </a:ext>
            </a:extLst>
          </p:cNvPr>
          <p:cNvSpPr>
            <a:spLocks noGrp="1"/>
          </p:cNvSpPr>
          <p:nvPr>
            <p:ph type="title"/>
          </p:nvPr>
        </p:nvSpPr>
        <p:spPr/>
        <p:txBody>
          <a:bodyPr/>
          <a:lstStyle/>
          <a:p>
            <a:r>
              <a:rPr lang="en-US" dirty="0"/>
              <a:t>Personalities to have in a brand and how the Brand personality impact competitive positioning</a:t>
            </a:r>
          </a:p>
        </p:txBody>
      </p:sp>
      <p:sp>
        <p:nvSpPr>
          <p:cNvPr id="3" name="Content Placeholder 2">
            <a:extLst>
              <a:ext uri="{FF2B5EF4-FFF2-40B4-BE49-F238E27FC236}">
                <a16:creationId xmlns:a16="http://schemas.microsoft.com/office/drawing/2014/main" id="{7C787DC6-81A2-4E38-93CA-8AEFF55E174A}"/>
              </a:ext>
            </a:extLst>
          </p:cNvPr>
          <p:cNvSpPr>
            <a:spLocks noGrp="1"/>
          </p:cNvSpPr>
          <p:nvPr>
            <p:ph sz="quarter" idx="13"/>
          </p:nvPr>
        </p:nvSpPr>
        <p:spPr/>
        <p:txBody>
          <a:bodyPr>
            <a:normAutofit fontScale="92500"/>
          </a:bodyPr>
          <a:lstStyle/>
          <a:p>
            <a:r>
              <a:rPr lang="en-US" cap="none" dirty="0"/>
              <a:t>The best brand personality should vary depending on the nature of the business the brand engages in.</a:t>
            </a:r>
          </a:p>
          <a:p>
            <a:r>
              <a:rPr lang="en-US" cap="none" dirty="0"/>
              <a:t>Nevertheless, the best brand personalities to have in brand are those that ensure perfect connection between the brand and its customers.</a:t>
            </a:r>
          </a:p>
          <a:p>
            <a:r>
              <a:rPr lang="en-US" cap="none" dirty="0"/>
              <a:t>The brand personalities falling under sincerity dimension, sophistication dimension and excitement dimensions are the best for brands such as coca cola.</a:t>
            </a:r>
          </a:p>
          <a:p>
            <a:r>
              <a:rPr lang="en-US" cap="none" dirty="0"/>
              <a:t>The brand personality of coca cola impacts competitive positioning by ensuring that the brand has a close connection with its consumers and therefore winning loyalty among customers and making it difficult for them to shift to other brands.</a:t>
            </a:r>
          </a:p>
        </p:txBody>
      </p:sp>
    </p:spTree>
    <p:extLst>
      <p:ext uri="{BB962C8B-B14F-4D97-AF65-F5344CB8AC3E}">
        <p14:creationId xmlns:p14="http://schemas.microsoft.com/office/powerpoint/2010/main" val="2378724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D6481-7DD0-4AFF-97FC-34A793E06049}"/>
              </a:ext>
            </a:extLst>
          </p:cNvPr>
          <p:cNvSpPr>
            <a:spLocks noGrp="1"/>
          </p:cNvSpPr>
          <p:nvPr>
            <p:ph type="title"/>
          </p:nvPr>
        </p:nvSpPr>
        <p:spPr/>
        <p:txBody>
          <a:bodyPr/>
          <a:lstStyle/>
          <a:p>
            <a:r>
              <a:rPr lang="en-US" dirty="0"/>
              <a:t>How the ad impacts believe and motivation to purchase the product</a:t>
            </a:r>
          </a:p>
        </p:txBody>
      </p:sp>
      <p:sp>
        <p:nvSpPr>
          <p:cNvPr id="3" name="Content Placeholder 2">
            <a:extLst>
              <a:ext uri="{FF2B5EF4-FFF2-40B4-BE49-F238E27FC236}">
                <a16:creationId xmlns:a16="http://schemas.microsoft.com/office/drawing/2014/main" id="{2200771A-02CB-4CDE-8F96-DB0058D02894}"/>
              </a:ext>
            </a:extLst>
          </p:cNvPr>
          <p:cNvSpPr>
            <a:spLocks noGrp="1"/>
          </p:cNvSpPr>
          <p:nvPr>
            <p:ph sz="quarter" idx="13"/>
          </p:nvPr>
        </p:nvSpPr>
        <p:spPr/>
        <p:txBody>
          <a:bodyPr/>
          <a:lstStyle/>
          <a:p>
            <a:r>
              <a:rPr lang="en-US" cap="none" dirty="0"/>
              <a:t>This advert definitely arouses interests in me to purchase a coca cola soda and taste the feeling. This is because I want to open a world of happiness lie those in the ad.</a:t>
            </a:r>
          </a:p>
          <a:p>
            <a:r>
              <a:rPr lang="en-US" cap="none" dirty="0"/>
              <a:t>The ad also strengthens my believe in the brand as a reliable producer of soft drinks that will surely not disappoint.</a:t>
            </a:r>
          </a:p>
          <a:p>
            <a:r>
              <a:rPr lang="en-US" cap="none" dirty="0"/>
              <a:t>Through the ad “Taste the Feeling” I have developed a strong believe in the capability of Coca Cola products t bring a strong love bond among people and between me and my loved ones.</a:t>
            </a:r>
          </a:p>
        </p:txBody>
      </p:sp>
    </p:spTree>
    <p:extLst>
      <p:ext uri="{BB962C8B-B14F-4D97-AF65-F5344CB8AC3E}">
        <p14:creationId xmlns:p14="http://schemas.microsoft.com/office/powerpoint/2010/main" val="3879970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AE909-DED6-40EA-B701-21ADD9D12373}"/>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4A405318-F050-4C09-97FA-D6EA97A89095}"/>
              </a:ext>
            </a:extLst>
          </p:cNvPr>
          <p:cNvSpPr>
            <a:spLocks noGrp="1"/>
          </p:cNvSpPr>
          <p:nvPr>
            <p:ph sz="quarter" idx="13"/>
          </p:nvPr>
        </p:nvSpPr>
        <p:spPr/>
        <p:txBody>
          <a:bodyPr/>
          <a:lstStyle/>
          <a:p>
            <a:r>
              <a:rPr lang="en-US" cap="none" dirty="0"/>
              <a:t>Gandhi, K. (2014). A Study on Brand Personality of Coca-Cola and Pepsi. </a:t>
            </a:r>
            <a:r>
              <a:rPr lang="en-US" cap="none" dirty="0" err="1"/>
              <a:t>Nternational</a:t>
            </a:r>
            <a:r>
              <a:rPr lang="en-US" cap="none" dirty="0"/>
              <a:t> Journal of Conceptions on Management and Social Sciences, 2, 10-13.</a:t>
            </a:r>
          </a:p>
          <a:p>
            <a:r>
              <a:rPr lang="en-US" cap="none" dirty="0"/>
              <a:t>Coca Cola (2016). Coca-Cola: Taste the Feeling. Retrieved from YouTube on 28</a:t>
            </a:r>
            <a:r>
              <a:rPr lang="en-US" cap="none" baseline="30000" dirty="0"/>
              <a:t>th</a:t>
            </a:r>
            <a:r>
              <a:rPr lang="en-US" cap="none" dirty="0"/>
              <a:t> February 2019 at </a:t>
            </a:r>
            <a:r>
              <a:rPr lang="en-US" cap="none" dirty="0">
                <a:hlinkClick r:id="rId2"/>
              </a:rPr>
              <a:t>https://www.youtube.com/watch?v=tqXKjbtCtxg</a:t>
            </a:r>
            <a:endParaRPr lang="en-US" cap="none" dirty="0"/>
          </a:p>
          <a:p>
            <a:r>
              <a:rPr lang="en-US" cap="none" dirty="0" err="1"/>
              <a:t>Pahwa</a:t>
            </a:r>
            <a:r>
              <a:rPr lang="en-US" cap="none" dirty="0"/>
              <a:t>, A. (2018). What is Brand Personality? Definition &amp; Examples. Accessed on 28</a:t>
            </a:r>
            <a:r>
              <a:rPr lang="en-US" cap="none" baseline="30000" dirty="0"/>
              <a:t>th</a:t>
            </a:r>
            <a:r>
              <a:rPr lang="en-US" cap="none" dirty="0"/>
              <a:t> February 2019 from </a:t>
            </a:r>
            <a:r>
              <a:rPr lang="en-US" cap="none" dirty="0">
                <a:hlinkClick r:id="rId3"/>
              </a:rPr>
              <a:t>https://www.feedough.com/brand-personality-definition-examples/</a:t>
            </a:r>
            <a:endParaRPr lang="en-US" cap="none" dirty="0"/>
          </a:p>
          <a:p>
            <a:endParaRPr lang="en-US" cap="none" dirty="0"/>
          </a:p>
        </p:txBody>
      </p:sp>
    </p:spTree>
    <p:extLst>
      <p:ext uri="{BB962C8B-B14F-4D97-AF65-F5344CB8AC3E}">
        <p14:creationId xmlns:p14="http://schemas.microsoft.com/office/powerpoint/2010/main" val="25092953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128</TotalTime>
  <Words>1417</Words>
  <Application>Microsoft Office PowerPoint</Application>
  <PresentationFormat>Widescreen</PresentationFormat>
  <Paragraphs>71</Paragraphs>
  <Slides>11</Slides>
  <Notes>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Calibri</vt:lpstr>
      <vt:lpstr>Times New Roman</vt:lpstr>
      <vt:lpstr>Tw Cen MT</vt:lpstr>
      <vt:lpstr>Wingdings</vt:lpstr>
      <vt:lpstr>Droplet</vt:lpstr>
      <vt:lpstr>BRAND PERSONALITY PRESENTATION: COCA COLA</vt:lpstr>
      <vt:lpstr>Introduction</vt:lpstr>
      <vt:lpstr>How Coca cola develops its brand personality</vt:lpstr>
      <vt:lpstr>Coca cola ad</vt:lpstr>
      <vt:lpstr>The ‘taste the feeling’ advert</vt:lpstr>
      <vt:lpstr>Brand Personality in the ad</vt:lpstr>
      <vt:lpstr>Brand Personality in terms of the dimensions</vt:lpstr>
      <vt:lpstr>Techniques used in the ad</vt:lpstr>
      <vt:lpstr>Personalities to have in a brand and how the Brand personality impact competitive positioning</vt:lpstr>
      <vt:lpstr>How the ad impacts believe and motivation to purchase the product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BRAND PERSONALITY PRESENTATION: COCA COLA</dc:title>
  <dc:creator>Antony Ouma</dc:creator>
  <cp:lastModifiedBy>Antony Ouma</cp:lastModifiedBy>
  <cp:revision>40</cp:revision>
  <dcterms:created xsi:type="dcterms:W3CDTF">2019-02-28T10:31:46Z</dcterms:created>
  <dcterms:modified xsi:type="dcterms:W3CDTF">2019-02-28T12:40:40Z</dcterms:modified>
</cp:coreProperties>
</file>